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416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F5B6-9D56-A34A-AFF0-628B93AA32BB}" type="datetimeFigureOut">
              <a:rPr lang="en-US" smtClean="0"/>
              <a:t>8/27/12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68E6-EC36-414C-B8C3-06BD2B895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60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F5B6-9D56-A34A-AFF0-628B93AA32BB}" type="datetimeFigureOut">
              <a:rPr lang="en-US" smtClean="0"/>
              <a:t>8/27/12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68E6-EC36-414C-B8C3-06BD2B895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018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F5B6-9D56-A34A-AFF0-628B93AA32BB}" type="datetimeFigureOut">
              <a:rPr lang="en-US" smtClean="0"/>
              <a:t>8/27/12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68E6-EC36-414C-B8C3-06BD2B895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97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F5B6-9D56-A34A-AFF0-628B93AA32BB}" type="datetimeFigureOut">
              <a:rPr lang="en-US" smtClean="0"/>
              <a:t>8/27/12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68E6-EC36-414C-B8C3-06BD2B895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267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F5B6-9D56-A34A-AFF0-628B93AA32BB}" type="datetimeFigureOut">
              <a:rPr lang="en-US" smtClean="0"/>
              <a:t>8/27/12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68E6-EC36-414C-B8C3-06BD2B895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09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F5B6-9D56-A34A-AFF0-628B93AA32BB}" type="datetimeFigureOut">
              <a:rPr lang="en-US" smtClean="0"/>
              <a:t>8/27/12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68E6-EC36-414C-B8C3-06BD2B895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69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F5B6-9D56-A34A-AFF0-628B93AA32BB}" type="datetimeFigureOut">
              <a:rPr lang="en-US" smtClean="0"/>
              <a:t>8/27/12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68E6-EC36-414C-B8C3-06BD2B895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955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F5B6-9D56-A34A-AFF0-628B93AA32BB}" type="datetimeFigureOut">
              <a:rPr lang="en-US" smtClean="0"/>
              <a:t>8/27/12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68E6-EC36-414C-B8C3-06BD2B895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03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F5B6-9D56-A34A-AFF0-628B93AA32BB}" type="datetimeFigureOut">
              <a:rPr lang="en-US" smtClean="0"/>
              <a:t>8/27/12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68E6-EC36-414C-B8C3-06BD2B895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887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F5B6-9D56-A34A-AFF0-628B93AA32BB}" type="datetimeFigureOut">
              <a:rPr lang="en-US" smtClean="0"/>
              <a:t>8/27/12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68E6-EC36-414C-B8C3-06BD2B895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44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F5B6-9D56-A34A-AFF0-628B93AA32BB}" type="datetimeFigureOut">
              <a:rPr lang="en-US" smtClean="0"/>
              <a:t>8/27/12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68E6-EC36-414C-B8C3-06BD2B895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0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DF5B6-9D56-A34A-AFF0-628B93AA32BB}" type="datetimeFigureOut">
              <a:rPr lang="en-US" smtClean="0"/>
              <a:t>8/27/12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868E6-EC36-414C-B8C3-06BD2B895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98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“Superpowers” after WWII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Why did the USA and the USSR became ‘superpowers’ after WWII?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262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>
                <a:solidFill>
                  <a:srgbClr val="262626"/>
                </a:solidFill>
                <a:latin typeface="Goudy Stout" charset="0"/>
              </a:rPr>
              <a:t>How did the </a:t>
            </a:r>
            <a:r>
              <a:rPr lang="ja-JP" altLang="en-US">
                <a:solidFill>
                  <a:srgbClr val="262626"/>
                </a:solidFill>
                <a:latin typeface="Goudy Stout" charset="0"/>
              </a:rPr>
              <a:t>‘</a:t>
            </a:r>
            <a:r>
              <a:rPr lang="en-US" altLang="ja-JP">
                <a:solidFill>
                  <a:srgbClr val="262626"/>
                </a:solidFill>
                <a:latin typeface="Goudy Stout" charset="0"/>
              </a:rPr>
              <a:t>superpowers</a:t>
            </a:r>
            <a:r>
              <a:rPr lang="ja-JP" altLang="en-US">
                <a:solidFill>
                  <a:srgbClr val="262626"/>
                </a:solidFill>
                <a:latin typeface="Goudy Stout" charset="0"/>
              </a:rPr>
              <a:t>’</a:t>
            </a:r>
            <a:r>
              <a:rPr lang="en-US" altLang="ja-JP">
                <a:solidFill>
                  <a:srgbClr val="262626"/>
                </a:solidFill>
                <a:latin typeface="Goudy Stout" charset="0"/>
              </a:rPr>
              <a:t> come into being?</a:t>
            </a:r>
            <a:endParaRPr lang="en-US">
              <a:solidFill>
                <a:srgbClr val="262626"/>
              </a:solidFill>
              <a:latin typeface="Goudy Stout" charset="0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300">
                <a:solidFill>
                  <a:srgbClr val="262626"/>
                </a:solidFill>
                <a:latin typeface="Century Gothic" charset="0"/>
              </a:rPr>
              <a:t>There were many reasons as to why the USA and USSR emerged as superpowers after WWII, brushing off the old ones such as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300">
                <a:solidFill>
                  <a:srgbClr val="262626"/>
                </a:solidFill>
                <a:latin typeface="Century Gothic" charset="0"/>
              </a:rPr>
              <a:t>Britain and France. It was shown that they were </a:t>
            </a:r>
            <a:r>
              <a:rPr lang="ja-JP" altLang="en-US" sz="1300">
                <a:solidFill>
                  <a:srgbClr val="262626"/>
                </a:solidFill>
                <a:latin typeface="Century Gothic" charset="0"/>
              </a:rPr>
              <a:t>‘</a:t>
            </a:r>
            <a:r>
              <a:rPr lang="en-US" altLang="ja-JP" sz="1300">
                <a:solidFill>
                  <a:srgbClr val="262626"/>
                </a:solidFill>
                <a:latin typeface="Century Gothic" charset="0"/>
              </a:rPr>
              <a:t>no longer able to maintain peace on their own.</a:t>
            </a:r>
            <a:r>
              <a:rPr lang="ja-JP" altLang="en-US" sz="1300">
                <a:solidFill>
                  <a:srgbClr val="262626"/>
                </a:solidFill>
                <a:latin typeface="Century Gothic" charset="0"/>
              </a:rPr>
              <a:t>’</a:t>
            </a:r>
            <a:endParaRPr lang="en-US" altLang="ja-JP" sz="1300">
              <a:solidFill>
                <a:srgbClr val="262626"/>
              </a:solidFill>
              <a:latin typeface="Century Gothic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1300">
              <a:solidFill>
                <a:srgbClr val="262626"/>
              </a:solidFill>
              <a:latin typeface="Century Gothic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300" b="1">
                <a:solidFill>
                  <a:srgbClr val="262626"/>
                </a:solidFill>
                <a:latin typeface="Century Gothic" charset="0"/>
              </a:rPr>
              <a:t>MILITARY REASONS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1300">
                <a:solidFill>
                  <a:srgbClr val="262626"/>
                </a:solidFill>
                <a:latin typeface="Century Gothic" charset="0"/>
              </a:rPr>
              <a:t>To defeat Germany, </a:t>
            </a:r>
            <a:r>
              <a:rPr lang="en-US" sz="1500" b="1">
                <a:solidFill>
                  <a:srgbClr val="262626"/>
                </a:solidFill>
                <a:latin typeface="Century Gothic" charset="0"/>
              </a:rPr>
              <a:t>USA had become #1 air force power in world</a:t>
            </a:r>
            <a:endParaRPr lang="en-US" sz="1300" b="1">
              <a:solidFill>
                <a:srgbClr val="262626"/>
              </a:solidFill>
              <a:latin typeface="Century Gothic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1300">
                <a:solidFill>
                  <a:srgbClr val="262626"/>
                </a:solidFill>
                <a:latin typeface="Century Gothic" charset="0"/>
              </a:rPr>
              <a:t>To defeat Germany, </a:t>
            </a:r>
            <a:r>
              <a:rPr lang="en-US" sz="1500" b="1">
                <a:solidFill>
                  <a:srgbClr val="262626"/>
                </a:solidFill>
                <a:latin typeface="Century Gothic" charset="0"/>
              </a:rPr>
              <a:t>USSR had become #1 land force power in world</a:t>
            </a:r>
            <a:endParaRPr lang="en-US" sz="1300" b="1">
              <a:solidFill>
                <a:srgbClr val="262626"/>
              </a:solidFill>
              <a:latin typeface="Century Gothic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1300">
                <a:solidFill>
                  <a:srgbClr val="262626"/>
                </a:solidFill>
                <a:latin typeface="Century Gothic" charset="0"/>
              </a:rPr>
              <a:t>France &amp; Britain</a:t>
            </a:r>
            <a:r>
              <a:rPr lang="ja-JP" altLang="en-US" sz="1300">
                <a:solidFill>
                  <a:srgbClr val="262626"/>
                </a:solidFill>
                <a:latin typeface="Century Gothic" charset="0"/>
              </a:rPr>
              <a:t>’</a:t>
            </a:r>
            <a:r>
              <a:rPr lang="en-US" altLang="ja-JP" sz="1300">
                <a:solidFill>
                  <a:srgbClr val="262626"/>
                </a:solidFill>
                <a:latin typeface="Century Gothic" charset="0"/>
              </a:rPr>
              <a:t>s inability to defeat Germany (they became 2</a:t>
            </a:r>
            <a:r>
              <a:rPr lang="en-US" altLang="ja-JP" sz="1300" baseline="30000">
                <a:solidFill>
                  <a:srgbClr val="262626"/>
                </a:solidFill>
                <a:latin typeface="Century Gothic" charset="0"/>
              </a:rPr>
              <a:t>nd</a:t>
            </a:r>
            <a:r>
              <a:rPr lang="en-US" altLang="ja-JP" sz="1300">
                <a:solidFill>
                  <a:srgbClr val="262626"/>
                </a:solidFill>
                <a:latin typeface="Century Gothic" charset="0"/>
              </a:rPr>
              <a:t> rank powers)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1300">
                <a:solidFill>
                  <a:srgbClr val="262626"/>
                </a:solidFill>
                <a:latin typeface="Century Gothic" charset="0"/>
              </a:rPr>
              <a:t>USSR lacked strong military neighbors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en-US" sz="1300">
              <a:solidFill>
                <a:srgbClr val="262626"/>
              </a:solidFill>
              <a:latin typeface="Century Gothic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300" b="1">
                <a:solidFill>
                  <a:srgbClr val="262626"/>
                </a:solidFill>
                <a:latin typeface="Century Gothic" charset="0"/>
              </a:rPr>
              <a:t>ECONOMIC REASONS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1500" b="1">
                <a:solidFill>
                  <a:srgbClr val="262626"/>
                </a:solidFill>
                <a:latin typeface="Century Gothic" charset="0"/>
              </a:rPr>
              <a:t>USA</a:t>
            </a:r>
            <a:r>
              <a:rPr lang="ja-JP" altLang="en-US" sz="1500" b="1">
                <a:solidFill>
                  <a:srgbClr val="262626"/>
                </a:solidFill>
                <a:latin typeface="Century Gothic" charset="0"/>
              </a:rPr>
              <a:t>’</a:t>
            </a:r>
            <a:r>
              <a:rPr lang="en-US" altLang="ja-JP" sz="1500" b="1">
                <a:solidFill>
                  <a:srgbClr val="262626"/>
                </a:solidFill>
                <a:latin typeface="Century Gothic" charset="0"/>
              </a:rPr>
              <a:t>s economy strengthened by War</a:t>
            </a:r>
            <a:r>
              <a:rPr lang="en-US" altLang="ja-JP" sz="1300">
                <a:solidFill>
                  <a:srgbClr val="262626"/>
                </a:solidFill>
                <a:latin typeface="Century Gothic" charset="0"/>
              </a:rPr>
              <a:t>; it was now able to out-produce all the other powers put together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sz="1500">
                <a:solidFill>
                  <a:srgbClr val="262626"/>
                </a:solidFill>
                <a:latin typeface="Century Gothic" charset="0"/>
              </a:rPr>
              <a:t>was committed to more </a:t>
            </a:r>
            <a:r>
              <a:rPr lang="ja-JP" altLang="en-US" sz="1500">
                <a:solidFill>
                  <a:srgbClr val="262626"/>
                </a:solidFill>
                <a:latin typeface="Century Gothic" charset="0"/>
              </a:rPr>
              <a:t>‘</a:t>
            </a:r>
            <a:r>
              <a:rPr lang="en-US" altLang="ja-JP" sz="1500">
                <a:solidFill>
                  <a:srgbClr val="262626"/>
                </a:solidFill>
                <a:latin typeface="Century Gothic" charset="0"/>
              </a:rPr>
              <a:t>open trade</a:t>
            </a:r>
            <a:r>
              <a:rPr lang="ja-JP" altLang="en-US" sz="1500">
                <a:solidFill>
                  <a:srgbClr val="262626"/>
                </a:solidFill>
                <a:latin typeface="Century Gothic" charset="0"/>
              </a:rPr>
              <a:t>’</a:t>
            </a:r>
            <a:r>
              <a:rPr lang="en-US" altLang="ja-JP" sz="1500">
                <a:solidFill>
                  <a:srgbClr val="262626"/>
                </a:solidFill>
                <a:latin typeface="Century Gothic" charset="0"/>
              </a:rPr>
              <a:t>. It</a:t>
            </a:r>
            <a:r>
              <a:rPr lang="ja-JP" altLang="en-US" sz="1500">
                <a:solidFill>
                  <a:srgbClr val="262626"/>
                </a:solidFill>
                <a:latin typeface="Century Gothic" charset="0"/>
              </a:rPr>
              <a:t>’</a:t>
            </a:r>
            <a:r>
              <a:rPr lang="en-US" altLang="ja-JP" sz="1500">
                <a:solidFill>
                  <a:srgbClr val="262626"/>
                </a:solidFill>
                <a:latin typeface="Century Gothic" charset="0"/>
              </a:rPr>
              <a:t>s politicians &amp; businessmen were committed to enforcing liberal grade and the market blossomed 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sz="1500">
                <a:solidFill>
                  <a:srgbClr val="262626"/>
                </a:solidFill>
                <a:latin typeface="Century Gothic" charset="0"/>
              </a:rPr>
              <a:t>wanted to avoid repetition of the pre-war pattern of trade blocs and tariffs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sz="1500">
                <a:solidFill>
                  <a:srgbClr val="262626"/>
                </a:solidFill>
                <a:latin typeface="Century Gothic" charset="0"/>
              </a:rPr>
              <a:t>had economic strengths to prevent a return to instability in Europe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1300">
                <a:solidFill>
                  <a:srgbClr val="262626"/>
                </a:solidFill>
                <a:latin typeface="Century Gothic" charset="0"/>
              </a:rPr>
              <a:t>Small European countries created after WWI weren</a:t>
            </a:r>
            <a:r>
              <a:rPr lang="ja-JP" altLang="en-US" sz="1300">
                <a:solidFill>
                  <a:srgbClr val="262626"/>
                </a:solidFill>
                <a:latin typeface="Century Gothic" charset="0"/>
              </a:rPr>
              <a:t>’</a:t>
            </a:r>
            <a:r>
              <a:rPr lang="en-US" altLang="ja-JP" sz="1300">
                <a:solidFill>
                  <a:srgbClr val="262626"/>
                </a:solidFill>
                <a:latin typeface="Century Gothic" charset="0"/>
              </a:rPr>
              <a:t>t economically stable and </a:t>
            </a:r>
            <a:r>
              <a:rPr lang="en-US" altLang="ja-JP" sz="1500" b="1">
                <a:solidFill>
                  <a:srgbClr val="262626"/>
                </a:solidFill>
                <a:latin typeface="Century Gothic" charset="0"/>
              </a:rPr>
              <a:t>needed support of strong neighbor</a:t>
            </a:r>
            <a:r>
              <a:rPr lang="en-US" altLang="ja-JP" sz="1300">
                <a:solidFill>
                  <a:srgbClr val="262626"/>
                </a:solidFill>
                <a:latin typeface="Century Gothic" charset="0"/>
              </a:rPr>
              <a:t>: enter USSR, exit Germany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1300">
              <a:solidFill>
                <a:srgbClr val="262626"/>
              </a:solidFill>
              <a:latin typeface="Century Gothic" charset="0"/>
            </a:endParaRP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CDF101C-2C76-5A47-BDC8-D476F06BA3FF}" type="slidenum">
              <a:rPr lang="en-US" sz="1600">
                <a:solidFill>
                  <a:srgbClr val="262626"/>
                </a:solidFill>
                <a:latin typeface="Calibri" charset="0"/>
              </a:rPr>
              <a:pPr eaLnBrk="1" hangingPunct="1"/>
              <a:t>2</a:t>
            </a:fld>
            <a:endParaRPr lang="en-US" sz="1600">
              <a:solidFill>
                <a:srgbClr val="262626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39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>
                <a:solidFill>
                  <a:srgbClr val="262626"/>
                </a:solidFill>
                <a:latin typeface="Goudy Stout" charset="0"/>
              </a:rPr>
              <a:t>How did the </a:t>
            </a:r>
            <a:r>
              <a:rPr lang="ja-JP" altLang="en-US">
                <a:solidFill>
                  <a:srgbClr val="262626"/>
                </a:solidFill>
                <a:latin typeface="Goudy Stout" charset="0"/>
              </a:rPr>
              <a:t>‘</a:t>
            </a:r>
            <a:r>
              <a:rPr lang="en-US" altLang="ja-JP">
                <a:solidFill>
                  <a:srgbClr val="262626"/>
                </a:solidFill>
                <a:latin typeface="Goudy Stout" charset="0"/>
              </a:rPr>
              <a:t>Superpowers</a:t>
            </a:r>
            <a:r>
              <a:rPr lang="ja-JP" altLang="en-US">
                <a:solidFill>
                  <a:srgbClr val="262626"/>
                </a:solidFill>
                <a:latin typeface="Goudy Stout" charset="0"/>
              </a:rPr>
              <a:t>’</a:t>
            </a:r>
            <a:r>
              <a:rPr lang="en-US" altLang="ja-JP">
                <a:solidFill>
                  <a:srgbClr val="262626"/>
                </a:solidFill>
                <a:latin typeface="Goudy Stout" charset="0"/>
              </a:rPr>
              <a:t> come into being?</a:t>
            </a:r>
            <a:endParaRPr lang="en-US">
              <a:solidFill>
                <a:srgbClr val="262626"/>
              </a:solidFill>
              <a:latin typeface="Goudy Stout" charset="0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eaLnBrk="1" hangingPunct="1">
              <a:buFont typeface="Arial" charset="0"/>
              <a:buNone/>
            </a:pPr>
            <a:r>
              <a:rPr lang="en-US" b="1" dirty="0">
                <a:solidFill>
                  <a:srgbClr val="262626"/>
                </a:solidFill>
                <a:latin typeface="Century Gothic" charset="0"/>
              </a:rPr>
              <a:t>POLITICAL REASONS</a:t>
            </a:r>
          </a:p>
          <a:p>
            <a:pPr eaLnBrk="1" hangingPunct="1">
              <a:buFontTx/>
              <a:buChar char="-"/>
            </a:pPr>
            <a:r>
              <a:rPr lang="en-US" dirty="0">
                <a:solidFill>
                  <a:srgbClr val="262626"/>
                </a:solidFill>
                <a:latin typeface="Century Gothic" charset="0"/>
              </a:rPr>
              <a:t>For the West:</a:t>
            </a:r>
          </a:p>
          <a:p>
            <a:pPr lvl="1" eaLnBrk="1" hangingPunct="1">
              <a:buFontTx/>
              <a:buChar char="-"/>
            </a:pPr>
            <a:r>
              <a:rPr lang="en-US" sz="1400" dirty="0">
                <a:solidFill>
                  <a:srgbClr val="262626"/>
                </a:solidFill>
                <a:latin typeface="Century Gothic" charset="0"/>
              </a:rPr>
              <a:t>WWII showed </a:t>
            </a:r>
            <a:r>
              <a:rPr lang="en-US" b="1" dirty="0">
                <a:solidFill>
                  <a:srgbClr val="262626"/>
                </a:solidFill>
                <a:latin typeface="Century Gothic" charset="0"/>
              </a:rPr>
              <a:t>ideals of democracy &amp; international collaboration had trumped fascism</a:t>
            </a:r>
            <a:r>
              <a:rPr lang="en-US" sz="1400" dirty="0">
                <a:solidFill>
                  <a:srgbClr val="262626"/>
                </a:solidFill>
                <a:latin typeface="Century Gothic" charset="0"/>
              </a:rPr>
              <a:t>; thus USA was right path for </a:t>
            </a:r>
            <a:r>
              <a:rPr lang="en-US" sz="1400" dirty="0" smtClean="0">
                <a:solidFill>
                  <a:srgbClr val="262626"/>
                </a:solidFill>
                <a:latin typeface="Century Gothic" charset="0"/>
              </a:rPr>
              <a:t>future.</a:t>
            </a:r>
            <a:endParaRPr lang="en-US" sz="1400" dirty="0">
              <a:solidFill>
                <a:srgbClr val="262626"/>
              </a:solidFill>
              <a:latin typeface="Century Gothic" charset="0"/>
            </a:endParaRPr>
          </a:p>
          <a:p>
            <a:pPr eaLnBrk="1" hangingPunct="1">
              <a:buFontTx/>
              <a:buChar char="-"/>
            </a:pPr>
            <a:endParaRPr lang="en-US" dirty="0" smtClean="0">
              <a:solidFill>
                <a:srgbClr val="262626"/>
              </a:solidFill>
              <a:latin typeface="Century Gothic" charset="0"/>
            </a:endParaRPr>
          </a:p>
          <a:p>
            <a:pPr eaLnBrk="1" hangingPunct="1">
              <a:buFontTx/>
              <a:buChar char="-"/>
            </a:pPr>
            <a:r>
              <a:rPr lang="en-US" dirty="0" smtClean="0">
                <a:solidFill>
                  <a:srgbClr val="262626"/>
                </a:solidFill>
                <a:latin typeface="Century Gothic" charset="0"/>
              </a:rPr>
              <a:t>For </a:t>
            </a:r>
            <a:r>
              <a:rPr lang="en-US" dirty="0">
                <a:solidFill>
                  <a:srgbClr val="262626"/>
                </a:solidFill>
                <a:latin typeface="Century Gothic" charset="0"/>
              </a:rPr>
              <a:t>the Soviet Union:</a:t>
            </a:r>
          </a:p>
          <a:p>
            <a:pPr lvl="1" eaLnBrk="1" hangingPunct="1">
              <a:buFontTx/>
              <a:buChar char="-"/>
            </a:pPr>
            <a:r>
              <a:rPr lang="en-US" sz="1400" dirty="0">
                <a:solidFill>
                  <a:srgbClr val="262626"/>
                </a:solidFill>
                <a:latin typeface="Century Gothic" charset="0"/>
              </a:rPr>
              <a:t>It was </a:t>
            </a:r>
            <a:r>
              <a:rPr lang="en-US" b="1" dirty="0">
                <a:solidFill>
                  <a:srgbClr val="262626"/>
                </a:solidFill>
                <a:latin typeface="Century Gothic" charset="0"/>
              </a:rPr>
              <a:t>communism who defeated fascism</a:t>
            </a:r>
            <a:r>
              <a:rPr lang="en-US" sz="1400" b="1" dirty="0">
                <a:solidFill>
                  <a:srgbClr val="262626"/>
                </a:solidFill>
                <a:latin typeface="Century Gothic" charset="0"/>
              </a:rPr>
              <a:t>.</a:t>
            </a:r>
            <a:r>
              <a:rPr lang="en-US" sz="1400" dirty="0">
                <a:solidFill>
                  <a:srgbClr val="262626"/>
                </a:solidFill>
                <a:latin typeface="Century Gothic" charset="0"/>
              </a:rPr>
              <a:t> It had gained wide respect because it joined in defeated </a:t>
            </a:r>
            <a:r>
              <a:rPr lang="en-US" sz="1400" dirty="0" smtClean="0">
                <a:solidFill>
                  <a:srgbClr val="262626"/>
                </a:solidFill>
                <a:latin typeface="Century Gothic" charset="0"/>
              </a:rPr>
              <a:t>Hitler.</a:t>
            </a:r>
            <a:endParaRPr lang="en-US" sz="1400" dirty="0">
              <a:solidFill>
                <a:srgbClr val="262626"/>
              </a:solidFill>
              <a:latin typeface="Century Gothic" charset="0"/>
            </a:endParaRPr>
          </a:p>
          <a:p>
            <a:pPr lvl="1" eaLnBrk="1" hangingPunct="1">
              <a:buFontTx/>
              <a:buChar char="-"/>
            </a:pPr>
            <a:r>
              <a:rPr lang="en-US" sz="1400" dirty="0">
                <a:solidFill>
                  <a:srgbClr val="262626"/>
                </a:solidFill>
                <a:latin typeface="Century Gothic" charset="0"/>
              </a:rPr>
              <a:t>USSR</a:t>
            </a:r>
            <a:r>
              <a:rPr lang="ja-JP" altLang="en-US" sz="1400" dirty="0">
                <a:solidFill>
                  <a:srgbClr val="262626"/>
                </a:solidFill>
                <a:latin typeface="Century Gothic" charset="0"/>
              </a:rPr>
              <a:t>’</a:t>
            </a:r>
            <a:r>
              <a:rPr lang="en-US" altLang="ja-JP" sz="1400" dirty="0">
                <a:solidFill>
                  <a:srgbClr val="262626"/>
                </a:solidFill>
                <a:latin typeface="Century Gothic" charset="0"/>
              </a:rPr>
              <a:t>s momentous losses + role in defeating Nazi's = Stalin a claim to have large part in reshaping post-war </a:t>
            </a:r>
            <a:r>
              <a:rPr lang="en-US" altLang="ja-JP" sz="1400" dirty="0" smtClean="0">
                <a:solidFill>
                  <a:srgbClr val="262626"/>
                </a:solidFill>
                <a:latin typeface="Century Gothic" charset="0"/>
              </a:rPr>
              <a:t>world.</a:t>
            </a:r>
            <a:endParaRPr lang="en-US" altLang="ja-JP" sz="1400" dirty="0">
              <a:solidFill>
                <a:srgbClr val="262626"/>
              </a:solidFill>
              <a:latin typeface="Century Gothic" charset="0"/>
            </a:endParaRPr>
          </a:p>
          <a:p>
            <a:pPr lvl="1" eaLnBrk="1" hangingPunct="1">
              <a:buFontTx/>
              <a:buChar char="-"/>
            </a:pPr>
            <a:r>
              <a:rPr lang="en-US" sz="1400" dirty="0">
                <a:solidFill>
                  <a:srgbClr val="262626"/>
                </a:solidFill>
                <a:latin typeface="Century Gothic" charset="0"/>
              </a:rPr>
              <a:t>They had political (as well as military) strength to prevent a return to instability in Eastern Europe; communism could fill the vacuum there.</a:t>
            </a:r>
          </a:p>
          <a:p>
            <a:pPr eaLnBrk="1" hangingPunct="1">
              <a:buFont typeface="Arial" charset="0"/>
              <a:buNone/>
            </a:pPr>
            <a:endParaRPr lang="en-US" dirty="0">
              <a:solidFill>
                <a:srgbClr val="262626"/>
              </a:solidFill>
              <a:latin typeface="Century Gothic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dirty="0">
                <a:solidFill>
                  <a:srgbClr val="262626"/>
                </a:solidFill>
                <a:latin typeface="Century Gothic" charset="0"/>
              </a:rPr>
              <a:t>They became the key players in setting up post-war settlement in Europe that created the new political map. However, during this</a:t>
            </a:r>
          </a:p>
          <a:p>
            <a:pPr eaLnBrk="1" hangingPunct="1">
              <a:buFont typeface="Arial" charset="0"/>
              <a:buNone/>
            </a:pPr>
            <a:r>
              <a:rPr lang="en-US" dirty="0">
                <a:solidFill>
                  <a:srgbClr val="262626"/>
                </a:solidFill>
                <a:latin typeface="Century Gothic" charset="0"/>
              </a:rPr>
              <a:t>time the Grand Alliance faltered and only 4 years after the end of WWII (1949), the COLD WAR came into existence. It lasted</a:t>
            </a:r>
          </a:p>
          <a:p>
            <a:pPr eaLnBrk="1" hangingPunct="1">
              <a:buFont typeface="Arial" charset="0"/>
              <a:buNone/>
            </a:pPr>
            <a:r>
              <a:rPr lang="en-US" dirty="0">
                <a:solidFill>
                  <a:srgbClr val="262626"/>
                </a:solidFill>
                <a:latin typeface="Century Gothic" charset="0"/>
              </a:rPr>
              <a:t>forty years until collapse of Soviet Union in 1989.</a:t>
            </a:r>
          </a:p>
          <a:p>
            <a:pPr eaLnBrk="1" hangingPunct="1">
              <a:buFont typeface="Arial" charset="0"/>
              <a:buNone/>
            </a:pPr>
            <a:endParaRPr lang="en-US" sz="1200" dirty="0">
              <a:solidFill>
                <a:srgbClr val="262626"/>
              </a:solidFill>
              <a:latin typeface="Century Gothic" charset="0"/>
            </a:endParaRPr>
          </a:p>
          <a:p>
            <a:pPr lvl="1" eaLnBrk="1" hangingPunct="1">
              <a:buFont typeface="Arial" charset="0"/>
              <a:buNone/>
            </a:pPr>
            <a:endParaRPr lang="en-US" sz="1400" dirty="0">
              <a:solidFill>
                <a:srgbClr val="262626"/>
              </a:solidFill>
              <a:latin typeface="Century Gothic" charset="0"/>
            </a:endParaRP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5F35510-C914-524A-B6C4-155999DD2151}" type="slidenum">
              <a:rPr lang="en-US" sz="1600">
                <a:solidFill>
                  <a:srgbClr val="262626"/>
                </a:solidFill>
                <a:latin typeface="Calibri" charset="0"/>
              </a:rPr>
              <a:pPr eaLnBrk="1" hangingPunct="1"/>
              <a:t>3</a:t>
            </a:fld>
            <a:endParaRPr lang="en-US" sz="1600">
              <a:solidFill>
                <a:srgbClr val="262626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487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1 - </a:t>
            </a:r>
            <a:r>
              <a:rPr lang="en-US" b="1" i="1" dirty="0" smtClean="0"/>
              <a:t>History - 20th Century World: The Cold War </a:t>
            </a:r>
            <a:r>
              <a:rPr lang="en-US" dirty="0" smtClean="0"/>
              <a:t>(</a:t>
            </a:r>
            <a:r>
              <a:rPr lang="en-US" smtClean="0"/>
              <a:t>page 5)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650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409</Words>
  <Application>Microsoft Macintosh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“Superpowers” after WWII</vt:lpstr>
      <vt:lpstr>How did the ‘superpowers’ come into being?</vt:lpstr>
      <vt:lpstr>How did the ‘Superpowers’ come into being?</vt:lpstr>
      <vt:lpstr>Source</vt:lpstr>
    </vt:vector>
  </TitlesOfParts>
  <Company>DCB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“Superpowers” after WWII</dc:title>
  <dc:creator>Enrico Miquiabas</dc:creator>
  <cp:lastModifiedBy>Enrico Miquiabas</cp:lastModifiedBy>
  <cp:revision>2</cp:revision>
  <dcterms:created xsi:type="dcterms:W3CDTF">2012-08-26T15:07:58Z</dcterms:created>
  <dcterms:modified xsi:type="dcterms:W3CDTF">2012-08-26T15:13:05Z</dcterms:modified>
</cp:coreProperties>
</file>